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3" r:id="rId6"/>
    <p:sldId id="264" r:id="rId7"/>
    <p:sldId id="265"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07D134BF-12EC-4B18-AC90-582B8DDBE137}" type="datetimeFigureOut">
              <a:rPr lang="ar-IQ" smtClean="0"/>
              <a:t>19/03/1441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1094B3AD-B085-4BE1-AAA6-EFC0BE9A0A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07D134BF-12EC-4B18-AC90-582B8DDBE137}" type="datetimeFigureOut">
              <a:rPr lang="ar-IQ" smtClean="0"/>
              <a:t>19/03/1441</a:t>
            </a:fld>
            <a:endParaRPr lang="ar-IQ"/>
          </a:p>
        </p:txBody>
      </p:sp>
      <p:sp>
        <p:nvSpPr>
          <p:cNvPr id="9" name="عنصر نائب لرقم الشريحة 8"/>
          <p:cNvSpPr>
            <a:spLocks noGrp="1"/>
          </p:cNvSpPr>
          <p:nvPr>
            <p:ph type="sldNum" sz="quarter" idx="15"/>
          </p:nvPr>
        </p:nvSpPr>
        <p:spPr/>
        <p:txBody>
          <a:bodyPr rtlCol="0"/>
          <a:lstStyle/>
          <a:p>
            <a:fld id="{1094B3AD-B085-4BE1-AAA6-EFC0BE9A0ADF}"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1094B3AD-B085-4BE1-AAA6-EFC0BE9A0AD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094B3AD-B085-4BE1-AAA6-EFC0BE9A0ADF}"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07D134BF-12EC-4B18-AC90-582B8DDBE137}" type="datetimeFigureOut">
              <a:rPr lang="ar-IQ" smtClean="0"/>
              <a:t>19/03/1441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094B3AD-B085-4BE1-AAA6-EFC0BE9A0ADF}"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07D134BF-12EC-4B18-AC90-582B8DDBE137}" type="datetimeFigureOut">
              <a:rPr lang="ar-IQ" smtClean="0"/>
              <a:t>19/03/1441</a:t>
            </a:fld>
            <a:endParaRPr lang="ar-IQ"/>
          </a:p>
        </p:txBody>
      </p:sp>
      <p:sp>
        <p:nvSpPr>
          <p:cNvPr id="7" name="عنصر نائب لرقم الشريحة 6"/>
          <p:cNvSpPr>
            <a:spLocks noGrp="1"/>
          </p:cNvSpPr>
          <p:nvPr>
            <p:ph type="sldNum" sz="quarter" idx="11"/>
          </p:nvPr>
        </p:nvSpPr>
        <p:spPr/>
        <p:txBody>
          <a:bodyPr rtlCol="0"/>
          <a:lstStyle/>
          <a:p>
            <a:fld id="{1094B3AD-B085-4BE1-AAA6-EFC0BE9A0ADF}"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7D134BF-12EC-4B18-AC90-582B8DDBE137}" type="datetimeFigureOut">
              <a:rPr lang="ar-IQ" smtClean="0"/>
              <a:t>19/03/1441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07D134BF-12EC-4B18-AC90-582B8DDBE137}" type="datetimeFigureOut">
              <a:rPr lang="ar-IQ" smtClean="0"/>
              <a:t>19/03/1441</a:t>
            </a:fld>
            <a:endParaRPr lang="ar-IQ"/>
          </a:p>
        </p:txBody>
      </p:sp>
      <p:sp>
        <p:nvSpPr>
          <p:cNvPr id="22" name="عنصر نائب لرقم الشريحة 21"/>
          <p:cNvSpPr>
            <a:spLocks noGrp="1"/>
          </p:cNvSpPr>
          <p:nvPr>
            <p:ph type="sldNum" sz="quarter" idx="15"/>
          </p:nvPr>
        </p:nvSpPr>
        <p:spPr/>
        <p:txBody>
          <a:bodyPr rtlCol="0"/>
          <a:lstStyle/>
          <a:p>
            <a:fld id="{1094B3AD-B085-4BE1-AAA6-EFC0BE9A0ADF}"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07D134BF-12EC-4B18-AC90-582B8DDBE137}" type="datetimeFigureOut">
              <a:rPr lang="ar-IQ" smtClean="0"/>
              <a:t>19/03/1441</a:t>
            </a:fld>
            <a:endParaRPr lang="ar-IQ"/>
          </a:p>
        </p:txBody>
      </p:sp>
      <p:sp>
        <p:nvSpPr>
          <p:cNvPr id="18" name="عنصر نائب لرقم الشريحة 17"/>
          <p:cNvSpPr>
            <a:spLocks noGrp="1"/>
          </p:cNvSpPr>
          <p:nvPr>
            <p:ph type="sldNum" sz="quarter" idx="11"/>
          </p:nvPr>
        </p:nvSpPr>
        <p:spPr/>
        <p:txBody>
          <a:bodyPr rtlCol="0"/>
          <a:lstStyle/>
          <a:p>
            <a:fld id="{1094B3AD-B085-4BE1-AAA6-EFC0BE9A0ADF}"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7D134BF-12EC-4B18-AC90-582B8DDBE137}" type="datetimeFigureOut">
              <a:rPr lang="ar-IQ" smtClean="0"/>
              <a:t>19/03/1441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094B3AD-B085-4BE1-AAA6-EFC0BE9A0A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3429000"/>
            <a:ext cx="7128792" cy="792088"/>
          </a:xfrm>
        </p:spPr>
        <p:txBody>
          <a:bodyPr>
            <a:noAutofit/>
          </a:bodyPr>
          <a:lstStyle/>
          <a:p>
            <a:pPr algn="ctr">
              <a:lnSpc>
                <a:spcPct val="115000"/>
              </a:lnSpc>
            </a:pPr>
            <a:r>
              <a:rPr lang="ar-IQ" sz="4400" dirty="0">
                <a:solidFill>
                  <a:srgbClr val="FF0000"/>
                </a:solidFill>
                <a:cs typeface="+mn-cs"/>
              </a:rPr>
              <a:t>نظرية الانماط </a:t>
            </a:r>
          </a:p>
        </p:txBody>
      </p:sp>
      <p:sp>
        <p:nvSpPr>
          <p:cNvPr id="3" name="عنوان فرعي 2"/>
          <p:cNvSpPr>
            <a:spLocks noGrp="1"/>
          </p:cNvSpPr>
          <p:nvPr>
            <p:ph type="subTitle" idx="1"/>
          </p:nvPr>
        </p:nvSpPr>
        <p:spPr>
          <a:xfrm>
            <a:off x="2051720" y="4437112"/>
            <a:ext cx="6840760" cy="1296144"/>
          </a:xfrm>
        </p:spPr>
        <p:txBody>
          <a:bodyPr>
            <a:noAutofit/>
          </a:bodyPr>
          <a:lstStyle/>
          <a:p>
            <a:pPr>
              <a:lnSpc>
                <a:spcPct val="115000"/>
              </a:lnSpc>
            </a:pPr>
            <a:r>
              <a:rPr lang="ar-IQ" sz="3600" b="1" dirty="0" smtClean="0">
                <a:solidFill>
                  <a:schemeClr val="tx1"/>
                </a:solidFill>
                <a:effectLst/>
                <a:latin typeface="Simplified Arabic"/>
                <a:ea typeface="Calibri"/>
                <a:cs typeface="Ali-A-Samik"/>
              </a:rPr>
              <a:t>الاستاذ المساعد الدكتور (اياد هاشم محمد)</a:t>
            </a:r>
            <a:endParaRPr lang="en-US" sz="2400" b="1"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568952" cy="6192688"/>
          </a:xfrm>
        </p:spPr>
        <p:txBody>
          <a:bodyPr>
            <a:noAutofit/>
          </a:bodyPr>
          <a:lstStyle/>
          <a:p>
            <a:pPr marL="0" indent="0" algn="justLow" rtl="1">
              <a:buNone/>
            </a:pPr>
            <a:r>
              <a:rPr lang="ar-IQ" dirty="0"/>
              <a:t>	نظرية الانماط  </a:t>
            </a:r>
            <a:r>
              <a:rPr lang="ar-IQ" dirty="0" err="1"/>
              <a:t>لشيلدون</a:t>
            </a:r>
            <a:r>
              <a:rPr lang="ar-IQ" dirty="0"/>
              <a:t> </a:t>
            </a:r>
          </a:p>
          <a:p>
            <a:pPr marL="0" indent="0" algn="justLow" rtl="1">
              <a:buNone/>
            </a:pPr>
            <a:r>
              <a:rPr lang="ar-IQ" dirty="0"/>
              <a:t>اجرى </a:t>
            </a:r>
            <a:r>
              <a:rPr lang="ar-IQ" dirty="0" err="1"/>
              <a:t>شيلدون</a:t>
            </a:r>
            <a:r>
              <a:rPr lang="ar-IQ" dirty="0"/>
              <a:t> دراسة موسعة توصل عن طريقها الى تقسيم افراد الجنس البشري الى ثلاث فئات حسب بنية اجسامهم . وتعتمد اراءه على وجهة النظر الطبية التي تشير الى البويضة الملقحة تنقسم في طور تحولها الى جنين الى عدد هائل من الخلايا المتماثلة التي يتكون غلاف كل منها من ثلاث طبقات جلدية .</a:t>
            </a:r>
          </a:p>
          <a:p>
            <a:pPr marL="0" indent="0" algn="justLow" rtl="1">
              <a:buNone/>
            </a:pPr>
            <a:r>
              <a:rPr lang="ar-IQ" dirty="0"/>
              <a:t>1- الطبقة الجلدية الخارجية : ويتكون منها الجهاز العصبي , وتؤدي الى غلبة النمط الجسدي المخي ( نحيف ) </a:t>
            </a:r>
          </a:p>
          <a:p>
            <a:pPr marL="0" indent="0" algn="justLow" rtl="1">
              <a:buNone/>
            </a:pPr>
            <a:r>
              <a:rPr lang="ar-IQ" dirty="0"/>
              <a:t>2- الطبقة الجلدية الوسط : وتتكون منها العضلات والعظام وتؤدي الى غلبة النمط العضلي ( رياضي ) </a:t>
            </a:r>
          </a:p>
          <a:p>
            <a:pPr marL="0" indent="0" algn="justLow" rtl="1">
              <a:buNone/>
            </a:pPr>
            <a:r>
              <a:rPr lang="ar-IQ" dirty="0"/>
              <a:t>3- الطبقة الجلدية الداخلية : وتتكون منها الاحشاء الداخلية , وتؤدي الى غلبة النمط الحشوي ( بدين ) </a:t>
            </a:r>
          </a:p>
          <a:p>
            <a:pPr marL="0" indent="0" algn="justLow" rtl="1">
              <a:buNone/>
            </a:pPr>
            <a:endParaRPr lang="ar-IQ" sz="24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568952" cy="6192688"/>
          </a:xfrm>
        </p:spPr>
        <p:txBody>
          <a:bodyPr>
            <a:noAutofit/>
          </a:bodyPr>
          <a:lstStyle/>
          <a:p>
            <a:pPr marL="0" indent="0" algn="just" rtl="1">
              <a:buNone/>
            </a:pPr>
            <a:r>
              <a:rPr lang="ar-IQ" sz="3200" dirty="0"/>
              <a:t>ويشير </a:t>
            </a:r>
            <a:r>
              <a:rPr lang="ar-IQ" sz="3200" dirty="0" err="1"/>
              <a:t>شيلدون</a:t>
            </a:r>
            <a:r>
              <a:rPr lang="ar-IQ" sz="3200" dirty="0"/>
              <a:t> الى ان الصفات الجسمية ومكونات الشخصية هي نتاج لعوامل </a:t>
            </a:r>
            <a:r>
              <a:rPr lang="ar-IQ" sz="3200" dirty="0" err="1"/>
              <a:t>بيلولوجية</a:t>
            </a:r>
            <a:r>
              <a:rPr lang="ar-IQ" sz="3200" dirty="0"/>
              <a:t> واحدة وانه بسبب بعض العوامل الوراثية المحتملة فقد يقوم الطبع والنشاطات السلوكية الاخرى المرتبطة </a:t>
            </a:r>
            <a:r>
              <a:rPr lang="ar-IQ" sz="3200" dirty="0" err="1"/>
              <a:t>باحدى</a:t>
            </a:r>
            <a:r>
              <a:rPr lang="ar-IQ" sz="3200" dirty="0"/>
              <a:t> طبقات الجلد بالتغلب على غيرها وطبع الفرد بطابعها ويؤدي هذا الترابط الى ميل الجسم الى النحافة او الرشاقة او البدانة كما يؤدي الى احداث التأثيرات التالية على سلوك الفرد .</a:t>
            </a:r>
          </a:p>
          <a:p>
            <a:pPr marL="0" indent="0" algn="just" rtl="1">
              <a:buNone/>
            </a:pPr>
            <a:r>
              <a:rPr lang="ar-IQ" sz="3200" dirty="0"/>
              <a:t>اولا : الطبقة الجلدية الخارجية :</a:t>
            </a:r>
          </a:p>
          <a:p>
            <a:pPr marL="0" indent="0" algn="just" rtl="1">
              <a:buNone/>
            </a:pPr>
            <a:r>
              <a:rPr lang="ar-IQ" sz="3200" dirty="0"/>
              <a:t>نمط الجسم : من النمط النحيل الطويل المرن وهو ذو مخ كبير وجهاز عصبي حساس </a:t>
            </a:r>
          </a:p>
          <a:p>
            <a:pPr marL="0" indent="0" algn="just" rtl="1">
              <a:buNone/>
            </a:pPr>
            <a:r>
              <a:rPr lang="ar-IQ" sz="3200" dirty="0"/>
              <a:t>نمط الشخصية :</a:t>
            </a:r>
          </a:p>
          <a:p>
            <a:pPr marL="0" indent="0" algn="just" rtl="1">
              <a:buNone/>
            </a:pPr>
            <a:endParaRPr lang="ar-IQ" sz="3200" dirty="0">
              <a:solidFill>
                <a:schemeClr val="tx1"/>
              </a:solidFill>
            </a:endParaRP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568952" cy="6192688"/>
          </a:xfrm>
        </p:spPr>
        <p:txBody>
          <a:bodyPr>
            <a:noAutofit/>
          </a:bodyPr>
          <a:lstStyle/>
          <a:p>
            <a:pPr marL="0" indent="0" algn="r" rtl="1">
              <a:buNone/>
            </a:pPr>
            <a:r>
              <a:rPr lang="ar-IQ" sz="2800" dirty="0"/>
              <a:t>يغلب عليها طابع المزاج المخي الاساس حيث يشعر الشخص بانه مكبوت ومقيد وخائف الا انه واع بذاته .</a:t>
            </a:r>
          </a:p>
          <a:p>
            <a:pPr marL="0" indent="0" algn="r" rtl="1">
              <a:buNone/>
            </a:pPr>
            <a:r>
              <a:rPr lang="ar-IQ" sz="2800" dirty="0"/>
              <a:t>ثانيا : الطبقة الجلدية الوسطى :</a:t>
            </a:r>
          </a:p>
          <a:p>
            <a:pPr marL="0" indent="0" algn="r" rtl="1">
              <a:buNone/>
            </a:pPr>
            <a:r>
              <a:rPr lang="ar-IQ" sz="2800" dirty="0"/>
              <a:t>نمط الجسم : من النمط العضلي وهو ذو عضلات نامية بشكل جيد وصلبة وقوية التحمل </a:t>
            </a:r>
          </a:p>
          <a:p>
            <a:pPr marL="0" indent="0" algn="r" rtl="1">
              <a:buNone/>
            </a:pPr>
            <a:r>
              <a:rPr lang="ar-IQ" sz="2800" dirty="0"/>
              <a:t>نمط الشخصية :</a:t>
            </a:r>
          </a:p>
          <a:p>
            <a:pPr marL="0" indent="0" algn="r" rtl="1">
              <a:buNone/>
            </a:pPr>
            <a:r>
              <a:rPr lang="ar-IQ" sz="2800" dirty="0"/>
              <a:t>يغلب عليها طابع المزاج الجسمي الاساس حيث يتميز الشخص بالقدرة على السيطرة وقوة التحمل والرغبة في المنافسة وباختصار فصاحب هذا النمط شجاع ونشيط الا انه مترفع وعدواني ومتسلط </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568952" cy="6192688"/>
          </a:xfrm>
        </p:spPr>
        <p:txBody>
          <a:bodyPr>
            <a:noAutofit/>
          </a:bodyPr>
          <a:lstStyle/>
          <a:p>
            <a:pPr marL="0" indent="0" algn="r" rtl="1">
              <a:buNone/>
            </a:pPr>
            <a:r>
              <a:rPr lang="ar-IQ" sz="2800" dirty="0"/>
              <a:t>ثالثا : الطبقة الجلدية الداخلية : </a:t>
            </a:r>
          </a:p>
          <a:p>
            <a:pPr marL="0" indent="0" algn="r" rtl="1">
              <a:buNone/>
            </a:pPr>
            <a:r>
              <a:rPr lang="ar-IQ" sz="2800" dirty="0"/>
              <a:t>نمط الجسم : من النمط البدين وتتميز اعضاء الجسم بالاستدارة والطراوة مع زيادة ملحوظة في نمو الجهاز الهضمي وبروزه .</a:t>
            </a:r>
          </a:p>
          <a:p>
            <a:pPr marL="0" indent="0" algn="r" rtl="1">
              <a:buNone/>
            </a:pPr>
            <a:r>
              <a:rPr lang="ar-IQ" sz="2800" dirty="0"/>
              <a:t>نمط الشخصية :</a:t>
            </a:r>
          </a:p>
          <a:p>
            <a:pPr marL="0" indent="0" algn="r" rtl="1">
              <a:buNone/>
            </a:pPr>
            <a:r>
              <a:rPr lang="ar-IQ" sz="2800" dirty="0"/>
              <a:t>يغلب عليها طابع النمط الحشوي المتميز بالميول الاجتماعية وحب الراحة والاسترخاء والشراهة في تناول الاطعمة والاشربة مع الرغبة الشديدة في التحدث ويعتبر صاحب هذا النمط معتدل المزاج بصورة عامة </a:t>
            </a:r>
          </a:p>
          <a:p>
            <a:pPr marL="0" indent="0" algn="r" rtl="1">
              <a:buNone/>
            </a:pPr>
            <a:r>
              <a:rPr lang="ar-IQ" sz="2800" dirty="0"/>
              <a:t>كيفية تصنيف الافراد:</a:t>
            </a:r>
          </a:p>
          <a:p>
            <a:pPr marL="0" indent="0" algn="r" rtl="1">
              <a:buNone/>
            </a:pPr>
            <a:r>
              <a:rPr lang="ar-IQ" sz="2800" dirty="0"/>
              <a:t>قام </a:t>
            </a:r>
            <a:r>
              <a:rPr lang="ar-IQ" sz="2800" dirty="0" err="1"/>
              <a:t>شيلدون</a:t>
            </a:r>
            <a:r>
              <a:rPr lang="ar-IQ" sz="2800" dirty="0"/>
              <a:t> من خلال دراساته باختبار عشرين صفة ممثلة لكل نمط من الانماط الثلاثة كما استخدم مقياسا ذا سبع درجات لتصنيف الافراد وفقا لمستوى تأثرهم بالصفات المشار اليها اعلاه </a:t>
            </a:r>
            <a:r>
              <a:rPr lang="ar-IQ" sz="2800" dirty="0" err="1"/>
              <a:t>فأذا</a:t>
            </a:r>
            <a:r>
              <a:rPr lang="ar-IQ" sz="2800" dirty="0"/>
              <a:t> ما تحصل الشخص المفحوص على سبع درجات كاملة او اقل منها بقليل تبعا لسمات احد الانماط اعتبر ان ذلك النمط كما تبين في المثال التالي </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sz="quarter" idx="1"/>
            <p:extLst>
              <p:ext uri="{D42A27DB-BD31-4B8C-83A1-F6EECF244321}">
                <p14:modId xmlns:p14="http://schemas.microsoft.com/office/powerpoint/2010/main" val="650228402"/>
              </p:ext>
            </p:extLst>
          </p:nvPr>
        </p:nvGraphicFramePr>
        <p:xfrm>
          <a:off x="869513" y="548679"/>
          <a:ext cx="7086863" cy="5616624"/>
        </p:xfrm>
        <a:graphic>
          <a:graphicData uri="http://schemas.openxmlformats.org/drawingml/2006/table">
            <a:tbl>
              <a:tblPr rtl="1" firstRow="1" firstCol="1" bandRow="1"/>
              <a:tblGrid>
                <a:gridCol w="455289"/>
                <a:gridCol w="2218113"/>
                <a:gridCol w="2319841"/>
                <a:gridCol w="2093620"/>
              </a:tblGrid>
              <a:tr h="1404156">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ت</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النمط النحيف (المخي)</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النمط العضلي ( الرياضي)</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النمط الحشوي (البدين)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4156">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أ</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0</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0</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7</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4156">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ب</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1</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6</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0</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4156">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ج</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a:solidFill>
                            <a:srgbClr val="000000"/>
                          </a:solidFill>
                          <a:effectLst/>
                          <a:latin typeface="Calibri"/>
                          <a:ea typeface="Calibri"/>
                          <a:cs typeface="Arial"/>
                        </a:rPr>
                        <a:t>5</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dirty="0">
                          <a:solidFill>
                            <a:srgbClr val="000000"/>
                          </a:solidFill>
                          <a:effectLst/>
                          <a:latin typeface="Calibri"/>
                          <a:ea typeface="Calibri"/>
                          <a:cs typeface="Arial"/>
                        </a:rPr>
                        <a:t>1</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828040" algn="l"/>
                          <a:tab pos="2179955" algn="l"/>
                          <a:tab pos="3094355" algn="ctr"/>
                        </a:tabLst>
                      </a:pPr>
                      <a:r>
                        <a:rPr lang="ar-IQ" sz="1800" dirty="0">
                          <a:solidFill>
                            <a:srgbClr val="000000"/>
                          </a:solidFill>
                          <a:effectLst/>
                          <a:latin typeface="Calibri"/>
                          <a:ea typeface="Calibri"/>
                          <a:cs typeface="Arial"/>
                        </a:rPr>
                        <a:t>1</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0771112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692696"/>
            <a:ext cx="8003232" cy="5781256"/>
          </a:xfrm>
        </p:spPr>
        <p:txBody>
          <a:bodyPr>
            <a:normAutofit/>
          </a:bodyPr>
          <a:lstStyle/>
          <a:p>
            <a:pPr algn="r" rtl="1"/>
            <a:r>
              <a:rPr lang="ar-IQ" dirty="0"/>
              <a:t>ويلاحظ من المثال السابق ان الشخص (أ )يتبع النمط الحشوي (البدين ) والشخص (ب) يتبع النمط العضلي ( الرياضي ) وان الشخص (ج) يتبع النمط النحيف ( المخي ) </a:t>
            </a:r>
          </a:p>
          <a:p>
            <a:pPr algn="r" rtl="1"/>
            <a:endParaRPr lang="ar-IQ" dirty="0"/>
          </a:p>
          <a:p>
            <a:pPr marL="0" indent="0" algn="r" rtl="1">
              <a:buNone/>
            </a:pPr>
            <a:endParaRPr lang="ar-IQ" dirty="0"/>
          </a:p>
          <a:p>
            <a:pPr algn="r" rtl="1"/>
            <a:r>
              <a:rPr lang="ar-IQ" dirty="0"/>
              <a:t>نقد النظرية : </a:t>
            </a:r>
          </a:p>
          <a:p>
            <a:pPr algn="r" rtl="1"/>
            <a:r>
              <a:rPr lang="ar-IQ" dirty="0"/>
              <a:t>لقد وجهت الى هذه النظرية عدة انتقادات منها اتجاهها الى ربط مكونات الشخصية والمظاهر السلوكية بمؤثرات تكوينية ووراثية في الوقت الذي يرى فيه الكثير من العلماء ان الطباع وما يتصل بها من نشاط سلوكي انما هي نتاج لعوامل مكتسبة كالخبرة والتعلم اكثر مما هي نتاج للعوامل الداخلية هذا علاوة على ان </a:t>
            </a:r>
            <a:r>
              <a:rPr lang="ar-IQ" dirty="0" err="1"/>
              <a:t>شيلدون</a:t>
            </a:r>
            <a:r>
              <a:rPr lang="ar-IQ" dirty="0"/>
              <a:t> لم يقدم اي دليل واضح على ان الطباع </a:t>
            </a:r>
            <a:r>
              <a:rPr lang="ar-IQ" dirty="0" err="1"/>
              <a:t>تتاثر</a:t>
            </a:r>
            <a:r>
              <a:rPr lang="ar-IQ" dirty="0"/>
              <a:t> فعلا بشكل الجسم  , وان ما نراه ليس مجرد ظاهرة اجتماعية يقوم الفرد من خلالها بمجموعة من عمليات التوافق حتى يصبح سلوكه متمشيا مع البيئة الاجتماعية وتوقعات المجتمع المعايير المتفق عليها .</a:t>
            </a:r>
          </a:p>
          <a:p>
            <a:pPr algn="r" rtl="1"/>
            <a:endParaRPr lang="en-US" dirty="0"/>
          </a:p>
        </p:txBody>
      </p:sp>
    </p:spTree>
    <p:extLst>
      <p:ext uri="{BB962C8B-B14F-4D97-AF65-F5344CB8AC3E}">
        <p14:creationId xmlns:p14="http://schemas.microsoft.com/office/powerpoint/2010/main" val="294301701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169</TotalTime>
  <Words>451</Words>
  <Application>Microsoft Office PowerPoint</Application>
  <PresentationFormat>عرض على الشاشة (3:4)‏</PresentationFormat>
  <Paragraphs>46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مشربية</vt:lpstr>
      <vt:lpstr>نظرية الانماط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37</cp:revision>
  <dcterms:created xsi:type="dcterms:W3CDTF">2018-09-24T14:37:09Z</dcterms:created>
  <dcterms:modified xsi:type="dcterms:W3CDTF">2019-11-16T09:40:40Z</dcterms:modified>
</cp:coreProperties>
</file>